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4"/>
    <p:sldMasterId id="2147484410" r:id="rId5"/>
    <p:sldMasterId id="2147484427" r:id="rId6"/>
    <p:sldMasterId id="2147484444" r:id="rId7"/>
    <p:sldMasterId id="2147484461" r:id="rId8"/>
    <p:sldMasterId id="2147484478" r:id="rId9"/>
    <p:sldMasterId id="2147484495" r:id="rId10"/>
    <p:sldMasterId id="2147484512" r:id="rId11"/>
  </p:sldMasterIdLst>
  <p:notesMasterIdLst>
    <p:notesMasterId r:id="rId21"/>
  </p:notesMasterIdLst>
  <p:handoutMasterIdLst>
    <p:handoutMasterId r:id="rId22"/>
  </p:handoutMasterIdLst>
  <p:sldIdLst>
    <p:sldId id="263" r:id="rId12"/>
    <p:sldId id="261" r:id="rId13"/>
    <p:sldId id="267" r:id="rId14"/>
    <p:sldId id="268" r:id="rId15"/>
    <p:sldId id="264" r:id="rId16"/>
    <p:sldId id="269" r:id="rId17"/>
    <p:sldId id="265" r:id="rId18"/>
    <p:sldId id="266" r:id="rId19"/>
    <p:sldId id="25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0844" autoAdjust="0"/>
  </p:normalViewPr>
  <p:slideViewPr>
    <p:cSldViewPr snapToGrid="0">
      <p:cViewPr varScale="1">
        <p:scale>
          <a:sx n="114" d="100"/>
          <a:sy n="114" d="100"/>
        </p:scale>
        <p:origin x="414" y="102"/>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2021-03-16</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2021-03-16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2021-03-16</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95453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FBBFA50B-E819-411C-B95B-B3FD3A3FC2B7}" type="datetime1">
              <a:rPr lang="sv-SE" smtClean="0"/>
              <a:t>2021-03-16</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812735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a:t>
            </a:r>
            <a:r>
              <a:rPr lang="sv-SE" sz="1050" dirty="0">
                <a:solidFill>
                  <a:schemeClr val="tx1"/>
                </a:solidFill>
              </a:rPr>
              <a:t>öppen</a:t>
            </a:r>
            <a:r>
              <a:rPr lang="sv-SE" sz="1050" dirty="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aria.joangen@ioff.goteborg.se"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CB25F361-9309-44A2-9FE7-BC9463F99A3A}"/>
              </a:ext>
            </a:extLst>
          </p:cNvPr>
          <p:cNvSpPr>
            <a:spLocks noGrp="1"/>
          </p:cNvSpPr>
          <p:nvPr>
            <p:ph type="ctrTitle"/>
          </p:nvPr>
        </p:nvSpPr>
        <p:spPr/>
        <p:txBody>
          <a:bodyPr/>
          <a:lstStyle/>
          <a:p>
            <a:r>
              <a:rPr lang="sv-SE" dirty="0"/>
              <a:t>”Mötesplats Lillhagsparken”</a:t>
            </a:r>
          </a:p>
        </p:txBody>
      </p:sp>
      <p:sp>
        <p:nvSpPr>
          <p:cNvPr id="6" name="Platshållare för text 5">
            <a:extLst>
              <a:ext uri="{FF2B5EF4-FFF2-40B4-BE49-F238E27FC236}">
                <a16:creationId xmlns:a16="http://schemas.microsoft.com/office/drawing/2014/main" id="{8349B552-58E5-403C-A2A0-B8B8BE7D0E54}"/>
              </a:ext>
            </a:extLst>
          </p:cNvPr>
          <p:cNvSpPr>
            <a:spLocks noGrp="1"/>
          </p:cNvSpPr>
          <p:nvPr>
            <p:ph type="body" sz="quarter" idx="11"/>
          </p:nvPr>
        </p:nvSpPr>
        <p:spPr/>
        <p:txBody>
          <a:bodyPr/>
          <a:lstStyle/>
          <a:p>
            <a:endParaRPr lang="sv-SE"/>
          </a:p>
        </p:txBody>
      </p:sp>
      <p:sp>
        <p:nvSpPr>
          <p:cNvPr id="8" name="Platshållare för text 7">
            <a:extLst>
              <a:ext uri="{FF2B5EF4-FFF2-40B4-BE49-F238E27FC236}">
                <a16:creationId xmlns:a16="http://schemas.microsoft.com/office/drawing/2014/main" id="{375A0C49-C210-4905-B1CD-04B19FBD1D1F}"/>
              </a:ext>
            </a:extLst>
          </p:cNvPr>
          <p:cNvSpPr>
            <a:spLocks noGrp="1"/>
          </p:cNvSpPr>
          <p:nvPr>
            <p:ph type="body" sz="quarter" idx="10"/>
          </p:nvPr>
        </p:nvSpPr>
        <p:spPr/>
        <p:txBody>
          <a:bodyPr/>
          <a:lstStyle/>
          <a:p>
            <a:endParaRPr lang="sv-SE"/>
          </a:p>
        </p:txBody>
      </p:sp>
      <p:pic>
        <p:nvPicPr>
          <p:cNvPr id="12" name="Bildobjekt 11">
            <a:extLst>
              <a:ext uri="{FF2B5EF4-FFF2-40B4-BE49-F238E27FC236}">
                <a16:creationId xmlns:a16="http://schemas.microsoft.com/office/drawing/2014/main" id="{1123CCE2-81FD-4578-8E36-6EA78661CD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0239" y="3665981"/>
            <a:ext cx="3016422" cy="2132728"/>
          </a:xfrm>
          <a:prstGeom prst="rect">
            <a:avLst/>
          </a:prstGeom>
        </p:spPr>
      </p:pic>
    </p:spTree>
    <p:extLst>
      <p:ext uri="{BB962C8B-B14F-4D97-AF65-F5344CB8AC3E}">
        <p14:creationId xmlns:p14="http://schemas.microsoft.com/office/powerpoint/2010/main" val="357878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A7AE140-709B-4AE0-9073-DA6D4CF6BC40}"/>
              </a:ext>
            </a:extLst>
          </p:cNvPr>
          <p:cNvSpPr>
            <a:spLocks noGrp="1"/>
          </p:cNvSpPr>
          <p:nvPr>
            <p:ph type="title"/>
          </p:nvPr>
        </p:nvSpPr>
        <p:spPr/>
        <p:txBody>
          <a:bodyPr/>
          <a:lstStyle/>
          <a:p>
            <a:endParaRPr lang="sv-SE" dirty="0"/>
          </a:p>
        </p:txBody>
      </p:sp>
      <p:sp>
        <p:nvSpPr>
          <p:cNvPr id="5" name="Platshållare för innehåll 4">
            <a:extLst>
              <a:ext uri="{FF2B5EF4-FFF2-40B4-BE49-F238E27FC236}">
                <a16:creationId xmlns:a16="http://schemas.microsoft.com/office/drawing/2014/main" id="{D7C5D2AE-67CE-4F0F-B005-7C826B35AAED}"/>
              </a:ext>
            </a:extLst>
          </p:cNvPr>
          <p:cNvSpPr>
            <a:spLocks noGrp="1"/>
          </p:cNvSpPr>
          <p:nvPr>
            <p:ph idx="11"/>
          </p:nvPr>
        </p:nvSpPr>
        <p:spPr/>
        <p:txBody>
          <a:bodyPr/>
          <a:lstStyle/>
          <a:p>
            <a:pPr marL="0" indent="0">
              <a:buNone/>
            </a:pPr>
            <a:br>
              <a:rPr lang="en-US" sz="4400" dirty="0">
                <a:latin typeface="+mj-lt"/>
              </a:rPr>
            </a:br>
            <a:r>
              <a:rPr lang="en-US" sz="2800" dirty="0">
                <a:latin typeface="+mj-lt"/>
              </a:rPr>
              <a:t>Göteborgsförslag 5255</a:t>
            </a:r>
          </a:p>
          <a:p>
            <a:pPr marL="0" indent="0">
              <a:buNone/>
            </a:pPr>
            <a:endParaRPr lang="en-US" dirty="0">
              <a:latin typeface="+mj-lt"/>
            </a:endParaRPr>
          </a:p>
          <a:p>
            <a:pPr marL="0" indent="0">
              <a:buNone/>
            </a:pPr>
            <a:r>
              <a:rPr lang="en-US" sz="4400" dirty="0">
                <a:latin typeface="+mj-lt"/>
              </a:rPr>
              <a:t>”Mötesplats Lillhagsparken”</a:t>
            </a:r>
          </a:p>
          <a:p>
            <a:pPr marL="0" indent="0">
              <a:buNone/>
            </a:pPr>
            <a:endParaRPr lang="en-US" sz="4400" dirty="0">
              <a:latin typeface="+mj-lt"/>
            </a:endParaRPr>
          </a:p>
          <a:p>
            <a:pPr marL="0" indent="0">
              <a:buNone/>
            </a:pPr>
            <a:endParaRPr lang="sv-SE" dirty="0"/>
          </a:p>
        </p:txBody>
      </p:sp>
    </p:spTree>
    <p:extLst>
      <p:ext uri="{BB962C8B-B14F-4D97-AF65-F5344CB8AC3E}">
        <p14:creationId xmlns:p14="http://schemas.microsoft.com/office/powerpoint/2010/main" val="201782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E63CB9-BF60-4A16-89CE-9AC73B91C3FA}"/>
              </a:ext>
            </a:extLst>
          </p:cNvPr>
          <p:cNvSpPr>
            <a:spLocks noGrp="1"/>
          </p:cNvSpPr>
          <p:nvPr>
            <p:ph type="title"/>
          </p:nvPr>
        </p:nvSpPr>
        <p:spPr/>
        <p:txBody>
          <a:bodyPr/>
          <a:lstStyle/>
          <a:p>
            <a:r>
              <a:rPr lang="sv-SE" dirty="0"/>
              <a:t>Förslag 5255 – 364 röster</a:t>
            </a:r>
          </a:p>
        </p:txBody>
      </p:sp>
      <p:sp>
        <p:nvSpPr>
          <p:cNvPr id="3" name="Platshållare för innehåll 2">
            <a:extLst>
              <a:ext uri="{FF2B5EF4-FFF2-40B4-BE49-F238E27FC236}">
                <a16:creationId xmlns:a16="http://schemas.microsoft.com/office/drawing/2014/main" id="{ED1FF361-6BC7-45D9-BDAE-F318AF610002}"/>
              </a:ext>
            </a:extLst>
          </p:cNvPr>
          <p:cNvSpPr>
            <a:spLocks noGrp="1"/>
          </p:cNvSpPr>
          <p:nvPr>
            <p:ph idx="11"/>
          </p:nvPr>
        </p:nvSpPr>
        <p:spPr/>
        <p:txBody>
          <a:bodyPr>
            <a:normAutofit/>
          </a:bodyPr>
          <a:lstStyle/>
          <a:p>
            <a:pPr marL="0" indent="0">
              <a:buNone/>
            </a:pPr>
            <a:r>
              <a:rPr lang="sv-SE" sz="1600" dirty="0"/>
              <a:t>2020-10-29 registrerades Göteborgsförslag 5255 (till idrotts- och föreningsnämnden 2021-01-24)</a:t>
            </a:r>
          </a:p>
          <a:p>
            <a:pPr marL="0" indent="0">
              <a:buNone/>
            </a:pPr>
            <a:br>
              <a:rPr lang="sv-SE" b="1" dirty="0">
                <a:latin typeface="+mj-lt"/>
              </a:rPr>
            </a:br>
            <a:r>
              <a:rPr lang="sv-SE" b="1" dirty="0">
                <a:latin typeface="+mj-lt"/>
              </a:rPr>
              <a:t>Sammanfattning av Göteborgsförslaget: </a:t>
            </a:r>
            <a:r>
              <a:rPr lang="sv-SE" sz="1600" dirty="0"/>
              <a:t>Gång- och biltrafik till Lillhagsparkens IP. </a:t>
            </a:r>
          </a:p>
          <a:p>
            <a:pPr marL="0" indent="0">
              <a:buNone/>
            </a:pPr>
            <a:br>
              <a:rPr lang="sv-SE" sz="1600" dirty="0">
                <a:latin typeface="+mj-lt"/>
              </a:rPr>
            </a:br>
            <a:r>
              <a:rPr lang="sv-SE" sz="1600" dirty="0">
                <a:latin typeface="+mj-lt"/>
              </a:rPr>
              <a:t>Hela förslaget:</a:t>
            </a:r>
          </a:p>
          <a:p>
            <a:pPr marL="0" indent="0">
              <a:buNone/>
            </a:pPr>
            <a:r>
              <a:rPr lang="sv-SE" sz="1600" dirty="0"/>
              <a:t>I samband med arbetet kring detaljplanen för Lillhagsparken så tog man enbart hänsyn till ett nytt läge för fotbollsplanen, all annan form av infrastruktur och </a:t>
            </a:r>
            <a:r>
              <a:rPr lang="sv-SE" sz="1600" dirty="0" err="1"/>
              <a:t>biytor</a:t>
            </a:r>
            <a:r>
              <a:rPr lang="sv-SE" sz="1600" dirty="0"/>
              <a:t> bortsågs. Det innebär att vi idag har en fantastisk n idrottsplats i Skogome, men bristfällig åtkomst för exempelvis bilburna gäster. Våra </a:t>
            </a:r>
            <a:r>
              <a:rPr lang="sv-SE" sz="1600" dirty="0" err="1"/>
              <a:t>ungdommar</a:t>
            </a:r>
            <a:r>
              <a:rPr lang="sv-SE" sz="1600" dirty="0"/>
              <a:t> och gästande fotbollsspelare får förlita sig på en </a:t>
            </a:r>
            <a:r>
              <a:rPr lang="sv-SE" sz="1600" dirty="0" err="1"/>
              <a:t>Hyrtoalett</a:t>
            </a:r>
            <a:r>
              <a:rPr lang="sv-SE" sz="1600" dirty="0"/>
              <a:t> och skogens vrår för att uträtta sina behov. Våra ledare och styrelsen har återkommande samtal med bortalag och domare som inte hittar till planen, samt dialoger med kringboende som ger oss feedback hur anhöriga som parkerar på </a:t>
            </a:r>
            <a:r>
              <a:rPr lang="sv-SE" sz="1600" dirty="0" err="1"/>
              <a:t>trotoarer</a:t>
            </a:r>
            <a:r>
              <a:rPr lang="sv-SE" sz="1600" dirty="0"/>
              <a:t> för att lämna sina barn</a:t>
            </a:r>
            <a:endParaRPr lang="sv-SE" sz="1600" dirty="0">
              <a:latin typeface="+mj-lt"/>
            </a:endParaRPr>
          </a:p>
          <a:p>
            <a:pPr marL="0" indent="0">
              <a:buNone/>
            </a:pPr>
            <a:r>
              <a:rPr lang="sv-SE" sz="1600" dirty="0"/>
              <a:t>” Fortsättning nästa sida </a:t>
            </a:r>
          </a:p>
          <a:p>
            <a:pPr marL="0" indent="0">
              <a:buNone/>
            </a:pPr>
            <a:endParaRPr lang="sv-SE" dirty="0"/>
          </a:p>
        </p:txBody>
      </p:sp>
      <p:sp>
        <p:nvSpPr>
          <p:cNvPr id="4" name="Pil: höger 3">
            <a:extLst>
              <a:ext uri="{FF2B5EF4-FFF2-40B4-BE49-F238E27FC236}">
                <a16:creationId xmlns:a16="http://schemas.microsoft.com/office/drawing/2014/main" id="{ABB34FE6-2EEA-4CA0-9FE1-A6830CA81E31}"/>
              </a:ext>
            </a:extLst>
          </p:cNvPr>
          <p:cNvSpPr/>
          <p:nvPr/>
        </p:nvSpPr>
        <p:spPr>
          <a:xfrm>
            <a:off x="3288484" y="5285064"/>
            <a:ext cx="293615" cy="260059"/>
          </a:xfrm>
          <a:prstGeom prst="right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65227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0F79CB-FBDE-4201-96A6-6B42FCC39562}"/>
              </a:ext>
            </a:extLst>
          </p:cNvPr>
          <p:cNvSpPr>
            <a:spLocks noGrp="1"/>
          </p:cNvSpPr>
          <p:nvPr>
            <p:ph type="title"/>
          </p:nvPr>
        </p:nvSpPr>
        <p:spPr/>
        <p:txBody>
          <a:bodyPr/>
          <a:lstStyle/>
          <a:p>
            <a:r>
              <a:rPr lang="sv-SE" dirty="0"/>
              <a:t>Fortsättning…</a:t>
            </a:r>
          </a:p>
        </p:txBody>
      </p:sp>
      <p:sp>
        <p:nvSpPr>
          <p:cNvPr id="3" name="Platshållare för innehåll 2">
            <a:extLst>
              <a:ext uri="{FF2B5EF4-FFF2-40B4-BE49-F238E27FC236}">
                <a16:creationId xmlns:a16="http://schemas.microsoft.com/office/drawing/2014/main" id="{F1CDBE32-DAE5-4C06-A13E-58E14F6B4666}"/>
              </a:ext>
            </a:extLst>
          </p:cNvPr>
          <p:cNvSpPr>
            <a:spLocks noGrp="1"/>
          </p:cNvSpPr>
          <p:nvPr>
            <p:ph idx="11"/>
          </p:nvPr>
        </p:nvSpPr>
        <p:spPr/>
        <p:txBody>
          <a:bodyPr>
            <a:normAutofit fontScale="85000" lnSpcReduction="20000"/>
          </a:bodyPr>
          <a:lstStyle/>
          <a:p>
            <a:r>
              <a:rPr lang="sv-SE" dirty="0"/>
              <a:t>Vi i Backatorp IF vill se en möjlighet till: </a:t>
            </a:r>
          </a:p>
          <a:p>
            <a:r>
              <a:rPr lang="sv-SE" dirty="0"/>
              <a:t>Säker gång och cykelväg till och från Lillhagsparkens idrottsplats. Nuvarande förslag som ligger på bordet kommer aldrig fungera i praktiken. Så för att inte slösa bort skattebetalarnas medel måste detta arbete revideras. </a:t>
            </a:r>
          </a:p>
          <a:p>
            <a:r>
              <a:rPr lang="sv-SE" dirty="0"/>
              <a:t>Möjlighet till ombyte och dusch för 2-4 lag, då upp till 60 ungdomar och 4 lag möts i skarvarna mellan träningarna. </a:t>
            </a:r>
          </a:p>
          <a:p>
            <a:r>
              <a:rPr lang="sv-SE" dirty="0"/>
              <a:t>Möjlighet till förvaring för idrottsföreningen och andra aktörer som verkar i området Möjlighet till att erbjuda kaffe och mötesverksamhet </a:t>
            </a:r>
          </a:p>
          <a:p>
            <a:r>
              <a:rPr lang="sv-SE" dirty="0"/>
              <a:t>Då föreningen även arrangerar </a:t>
            </a:r>
            <a:r>
              <a:rPr lang="sv-SE" dirty="0" err="1"/>
              <a:t>föreningssvandringar</a:t>
            </a:r>
            <a:r>
              <a:rPr lang="sv-SE" dirty="0"/>
              <a:t> i samarbete Fältgruppen på Norra Hisingen så skulle även denna mötesplats kunna fungera som nav för ett tryggare närområde i Skogome / Backatorp.</a:t>
            </a:r>
            <a:br>
              <a:rPr lang="sv-SE" dirty="0"/>
            </a:br>
            <a:endParaRPr lang="sv-SE" dirty="0"/>
          </a:p>
          <a:p>
            <a:pPr marL="0" indent="0">
              <a:buNone/>
            </a:pPr>
            <a:br>
              <a:rPr lang="sv-SE" dirty="0"/>
            </a:br>
            <a:r>
              <a:rPr lang="sv-SE" dirty="0"/>
              <a:t>Fortsättning nästa sida </a:t>
            </a:r>
          </a:p>
          <a:p>
            <a:endParaRPr lang="sv-SE" dirty="0"/>
          </a:p>
        </p:txBody>
      </p:sp>
      <p:sp>
        <p:nvSpPr>
          <p:cNvPr id="4" name="Pil: höger 3">
            <a:extLst>
              <a:ext uri="{FF2B5EF4-FFF2-40B4-BE49-F238E27FC236}">
                <a16:creationId xmlns:a16="http://schemas.microsoft.com/office/drawing/2014/main" id="{DA24D5C9-4562-4CD6-89AF-360943DD0713}"/>
              </a:ext>
            </a:extLst>
          </p:cNvPr>
          <p:cNvSpPr/>
          <p:nvPr/>
        </p:nvSpPr>
        <p:spPr>
          <a:xfrm>
            <a:off x="3280095" y="5452844"/>
            <a:ext cx="293615" cy="260059"/>
          </a:xfrm>
          <a:prstGeom prst="right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39855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2FF171-C1E0-47AA-8A43-62A8BFD135C4}"/>
              </a:ext>
            </a:extLst>
          </p:cNvPr>
          <p:cNvSpPr>
            <a:spLocks noGrp="1"/>
          </p:cNvSpPr>
          <p:nvPr>
            <p:ph type="title"/>
          </p:nvPr>
        </p:nvSpPr>
        <p:spPr/>
        <p:txBody>
          <a:bodyPr/>
          <a:lstStyle/>
          <a:p>
            <a:r>
              <a:rPr lang="en-US" dirty="0" err="1"/>
              <a:t>Gång</a:t>
            </a:r>
            <a:r>
              <a:rPr lang="en-US" dirty="0"/>
              <a:t>- </a:t>
            </a:r>
            <a:r>
              <a:rPr lang="en-US" dirty="0" err="1"/>
              <a:t>och</a:t>
            </a:r>
            <a:r>
              <a:rPr lang="en-US" dirty="0"/>
              <a:t> </a:t>
            </a:r>
            <a:r>
              <a:rPr lang="en-US" dirty="0" err="1"/>
              <a:t>biltrafiksituation</a:t>
            </a:r>
            <a:r>
              <a:rPr lang="en-US" dirty="0"/>
              <a:t> Lillhagsparken </a:t>
            </a:r>
            <a:endParaRPr lang="sv-SE" dirty="0"/>
          </a:p>
        </p:txBody>
      </p:sp>
      <p:sp>
        <p:nvSpPr>
          <p:cNvPr id="3" name="Platshållare för innehåll 2">
            <a:extLst>
              <a:ext uri="{FF2B5EF4-FFF2-40B4-BE49-F238E27FC236}">
                <a16:creationId xmlns:a16="http://schemas.microsoft.com/office/drawing/2014/main" id="{EEE084DF-E7DA-4C5B-BFA7-DB8BAE04F374}"/>
              </a:ext>
            </a:extLst>
          </p:cNvPr>
          <p:cNvSpPr>
            <a:spLocks noGrp="1"/>
          </p:cNvSpPr>
          <p:nvPr>
            <p:ph idx="11"/>
          </p:nvPr>
        </p:nvSpPr>
        <p:spPr>
          <a:xfrm>
            <a:off x="4534678" y="1738313"/>
            <a:ext cx="6601321" cy="4175124"/>
          </a:xfrm>
        </p:spPr>
        <p:txBody>
          <a:bodyPr>
            <a:normAutofit fontScale="77500" lnSpcReduction="20000"/>
          </a:bodyPr>
          <a:lstStyle/>
          <a:p>
            <a:r>
              <a:rPr lang="sv-SE" dirty="0"/>
              <a:t>Fotbollsplan </a:t>
            </a:r>
          </a:p>
          <a:p>
            <a:r>
              <a:rPr lang="sv-SE" dirty="0"/>
              <a:t>Ny förskola </a:t>
            </a:r>
          </a:p>
          <a:p>
            <a:r>
              <a:rPr lang="sv-SE" dirty="0"/>
              <a:t>Förskolans parkering </a:t>
            </a:r>
          </a:p>
          <a:p>
            <a:r>
              <a:rPr lang="sv-SE" dirty="0"/>
              <a:t>Befintlig grusad infart, några platser som har används för </a:t>
            </a:r>
            <a:br>
              <a:rPr lang="sv-SE" dirty="0"/>
            </a:br>
            <a:r>
              <a:rPr lang="sv-SE" dirty="0"/>
              <a:t>kortare parkeringar. </a:t>
            </a:r>
          </a:p>
          <a:p>
            <a:r>
              <a:rPr lang="sv-SE" dirty="0"/>
              <a:t>Befintlig gångväg/stig ca 650 meter, </a:t>
            </a:r>
            <a:br>
              <a:rPr lang="sv-SE" dirty="0"/>
            </a:br>
            <a:r>
              <a:rPr lang="sv-SE" dirty="0"/>
              <a:t>till mer än hälften obelyst. </a:t>
            </a:r>
          </a:p>
          <a:p>
            <a:r>
              <a:rPr lang="sv-SE" dirty="0"/>
              <a:t>Möjlig liten stig (obelyst) som park- och naturförvaltningen eventuellt kan åtgärda lite så den inte är så sank. </a:t>
            </a:r>
          </a:p>
          <a:p>
            <a:r>
              <a:rPr lang="sv-SE" dirty="0"/>
              <a:t>Möjliga lösningar som skulle förbättra tillgängligheten avsevärt; anlägga belysta gångvägar från parkeringsplatsen vid förskolan. </a:t>
            </a:r>
          </a:p>
          <a:p>
            <a:r>
              <a:rPr lang="sv-SE" dirty="0"/>
              <a:t>Gångväg upp till bostadsområde i Backatorp.</a:t>
            </a:r>
          </a:p>
          <a:p>
            <a:r>
              <a:rPr lang="sv-SE" dirty="0"/>
              <a:t>1 och 2: Kommande byggnation nytt radhusområde, </a:t>
            </a:r>
            <a:br>
              <a:rPr lang="sv-SE" dirty="0"/>
            </a:br>
            <a:r>
              <a:rPr lang="sv-SE" dirty="0"/>
              <a:t>gång- och biltrafiksituation i Lillhagsparken 3 och 4</a:t>
            </a:r>
          </a:p>
          <a:p>
            <a:endParaRPr lang="sv-SE" dirty="0"/>
          </a:p>
        </p:txBody>
      </p:sp>
      <p:pic>
        <p:nvPicPr>
          <p:cNvPr id="4" name="Bildobjekt 1">
            <a:extLst>
              <a:ext uri="{FF2B5EF4-FFF2-40B4-BE49-F238E27FC236}">
                <a16:creationId xmlns:a16="http://schemas.microsoft.com/office/drawing/2014/main" id="{B80759A4-FD68-410B-B476-0EE675C74AD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7988" y="1738313"/>
            <a:ext cx="3715732" cy="257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C83F49A0-1806-4930-9F9A-58F6E5942092}"/>
              </a:ext>
            </a:extLst>
          </p:cNvPr>
          <p:cNvSpPr/>
          <p:nvPr/>
        </p:nvSpPr>
        <p:spPr>
          <a:xfrm>
            <a:off x="6003721" y="1719651"/>
            <a:ext cx="253793" cy="264076"/>
          </a:xfrm>
          <a:prstGeom prst="rect">
            <a:avLst/>
          </a:prstGeom>
          <a:solidFill>
            <a:srgbClr val="00B05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681E5265-B5D9-4214-9F5A-B305B85DC3A3}"/>
              </a:ext>
            </a:extLst>
          </p:cNvPr>
          <p:cNvSpPr/>
          <p:nvPr/>
        </p:nvSpPr>
        <p:spPr>
          <a:xfrm>
            <a:off x="6007756" y="2053099"/>
            <a:ext cx="253793" cy="264076"/>
          </a:xfrm>
          <a:prstGeom prst="rect">
            <a:avLst/>
          </a:prstGeom>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7B85308A-7E17-4F15-9F40-E6715418999A}"/>
              </a:ext>
            </a:extLst>
          </p:cNvPr>
          <p:cNvSpPr/>
          <p:nvPr/>
        </p:nvSpPr>
        <p:spPr>
          <a:xfrm>
            <a:off x="6818851" y="2375390"/>
            <a:ext cx="253793" cy="264076"/>
          </a:xfrm>
          <a:prstGeom prst="rect">
            <a:avLst/>
          </a:prstGeom>
          <a:solidFill>
            <a:schemeClr val="accent1">
              <a:lumMod val="60000"/>
              <a:lumOff val="4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cxnSp>
        <p:nvCxnSpPr>
          <p:cNvPr id="8" name="Rak koppling 7">
            <a:extLst>
              <a:ext uri="{FF2B5EF4-FFF2-40B4-BE49-F238E27FC236}">
                <a16:creationId xmlns:a16="http://schemas.microsoft.com/office/drawing/2014/main" id="{3E558FDE-7274-4467-9B04-27D4AFDF27CF}"/>
              </a:ext>
            </a:extLst>
          </p:cNvPr>
          <p:cNvCxnSpPr/>
          <p:nvPr/>
        </p:nvCxnSpPr>
        <p:spPr>
          <a:xfrm>
            <a:off x="6671494" y="3068274"/>
            <a:ext cx="1162594" cy="0"/>
          </a:xfrm>
          <a:prstGeom prst="line">
            <a:avLst/>
          </a:prstGeom>
          <a:ln w="60325">
            <a:solidFill>
              <a:srgbClr val="FFFF00"/>
            </a:solidFill>
          </a:ln>
        </p:spPr>
        <p:style>
          <a:lnRef idx="3">
            <a:schemeClr val="dk1"/>
          </a:lnRef>
          <a:fillRef idx="0">
            <a:schemeClr val="dk1"/>
          </a:fillRef>
          <a:effectRef idx="2">
            <a:schemeClr val="dk1"/>
          </a:effectRef>
          <a:fontRef idx="minor">
            <a:schemeClr val="tx1"/>
          </a:fontRef>
        </p:style>
      </p:cxnSp>
      <p:cxnSp>
        <p:nvCxnSpPr>
          <p:cNvPr id="9" name="Rak koppling 8">
            <a:extLst>
              <a:ext uri="{FF2B5EF4-FFF2-40B4-BE49-F238E27FC236}">
                <a16:creationId xmlns:a16="http://schemas.microsoft.com/office/drawing/2014/main" id="{CC0364F6-3A2B-4FDA-9D60-1CB434CEE770}"/>
              </a:ext>
            </a:extLst>
          </p:cNvPr>
          <p:cNvCxnSpPr/>
          <p:nvPr/>
        </p:nvCxnSpPr>
        <p:spPr>
          <a:xfrm>
            <a:off x="7261180" y="3630336"/>
            <a:ext cx="1162594" cy="0"/>
          </a:xfrm>
          <a:prstGeom prst="line">
            <a:avLst/>
          </a:prstGeom>
          <a:ln w="22225">
            <a:solidFill>
              <a:srgbClr val="D53878"/>
            </a:solidFill>
          </a:ln>
        </p:spPr>
        <p:style>
          <a:lnRef idx="3">
            <a:schemeClr val="dk1"/>
          </a:lnRef>
          <a:fillRef idx="0">
            <a:schemeClr val="dk1"/>
          </a:fillRef>
          <a:effectRef idx="2">
            <a:schemeClr val="dk1"/>
          </a:effectRef>
          <a:fontRef idx="minor">
            <a:schemeClr val="tx1"/>
          </a:fontRef>
        </p:style>
      </p:cxnSp>
      <p:cxnSp>
        <p:nvCxnSpPr>
          <p:cNvPr id="10" name="Rak koppling 9">
            <a:extLst>
              <a:ext uri="{FF2B5EF4-FFF2-40B4-BE49-F238E27FC236}">
                <a16:creationId xmlns:a16="http://schemas.microsoft.com/office/drawing/2014/main" id="{5885F4B6-6299-4815-98AF-B94B9727AD77}"/>
              </a:ext>
            </a:extLst>
          </p:cNvPr>
          <p:cNvCxnSpPr/>
          <p:nvPr/>
        </p:nvCxnSpPr>
        <p:spPr>
          <a:xfrm>
            <a:off x="8381779" y="4177990"/>
            <a:ext cx="1162594" cy="0"/>
          </a:xfrm>
          <a:prstGeom prst="line">
            <a:avLst/>
          </a:prstGeom>
          <a:ln w="31750">
            <a:solidFill>
              <a:srgbClr val="D53878"/>
            </a:solidFill>
            <a:prstDash val="sysDot"/>
          </a:ln>
        </p:spPr>
        <p:style>
          <a:lnRef idx="3">
            <a:schemeClr val="dk1"/>
          </a:lnRef>
          <a:fillRef idx="0">
            <a:schemeClr val="dk1"/>
          </a:fillRef>
          <a:effectRef idx="2">
            <a:schemeClr val="dk1"/>
          </a:effectRef>
          <a:fontRef idx="minor">
            <a:schemeClr val="tx1"/>
          </a:fontRef>
        </p:style>
      </p:cxnSp>
      <p:cxnSp>
        <p:nvCxnSpPr>
          <p:cNvPr id="11" name="Rak koppling 10">
            <a:extLst>
              <a:ext uri="{FF2B5EF4-FFF2-40B4-BE49-F238E27FC236}">
                <a16:creationId xmlns:a16="http://schemas.microsoft.com/office/drawing/2014/main" id="{DD4F0AAA-A675-4C4A-B83A-A04E06AB303F}"/>
              </a:ext>
            </a:extLst>
          </p:cNvPr>
          <p:cNvCxnSpPr/>
          <p:nvPr/>
        </p:nvCxnSpPr>
        <p:spPr>
          <a:xfrm>
            <a:off x="10579869" y="4729751"/>
            <a:ext cx="1162594" cy="0"/>
          </a:xfrm>
          <a:prstGeom prst="line">
            <a:avLst/>
          </a:prstGeom>
          <a:ln w="34925">
            <a:solidFill>
              <a:srgbClr val="00B0F0"/>
            </a:solidFill>
            <a:prstDash val="sysDot"/>
          </a:ln>
        </p:spPr>
        <p:style>
          <a:lnRef idx="3">
            <a:schemeClr val="dk1"/>
          </a:lnRef>
          <a:fillRef idx="0">
            <a:schemeClr val="dk1"/>
          </a:fillRef>
          <a:effectRef idx="2">
            <a:schemeClr val="dk1"/>
          </a:effectRef>
          <a:fontRef idx="minor">
            <a:schemeClr val="tx1"/>
          </a:fontRef>
        </p:style>
      </p:cxnSp>
      <p:sp>
        <p:nvSpPr>
          <p:cNvPr id="12" name="textruta 11">
            <a:extLst>
              <a:ext uri="{FF2B5EF4-FFF2-40B4-BE49-F238E27FC236}">
                <a16:creationId xmlns:a16="http://schemas.microsoft.com/office/drawing/2014/main" id="{D2D771AA-39D3-46AF-A397-B07262F37812}"/>
              </a:ext>
            </a:extLst>
          </p:cNvPr>
          <p:cNvSpPr txBox="1"/>
          <p:nvPr/>
        </p:nvSpPr>
        <p:spPr>
          <a:xfrm>
            <a:off x="8912742" y="4923595"/>
            <a:ext cx="281591" cy="307777"/>
          </a:xfrm>
          <a:prstGeom prst="rect">
            <a:avLst/>
          </a:prstGeom>
          <a:solidFill>
            <a:srgbClr val="FFFF00"/>
          </a:solidFill>
        </p:spPr>
        <p:txBody>
          <a:bodyPr wrap="square" rtlCol="0">
            <a:spAutoFit/>
          </a:bodyPr>
          <a:lstStyle/>
          <a:p>
            <a:pPr algn="ctr"/>
            <a:r>
              <a:rPr lang="sv-SE" sz="1400" dirty="0">
                <a:latin typeface="+mj-lt"/>
              </a:rPr>
              <a:t>1</a:t>
            </a:r>
          </a:p>
        </p:txBody>
      </p:sp>
    </p:spTree>
    <p:extLst>
      <p:ext uri="{BB962C8B-B14F-4D97-AF65-F5344CB8AC3E}">
        <p14:creationId xmlns:p14="http://schemas.microsoft.com/office/powerpoint/2010/main" val="150609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1DB71B-13BD-415C-8C98-B254E3051845}"/>
              </a:ext>
            </a:extLst>
          </p:cNvPr>
          <p:cNvSpPr>
            <a:spLocks noGrp="1"/>
          </p:cNvSpPr>
          <p:nvPr>
            <p:ph type="title"/>
          </p:nvPr>
        </p:nvSpPr>
        <p:spPr/>
        <p:txBody>
          <a:bodyPr/>
          <a:lstStyle/>
          <a:p>
            <a:r>
              <a:rPr lang="sv-SE" dirty="0"/>
              <a:t>Fortsättning…</a:t>
            </a:r>
          </a:p>
        </p:txBody>
      </p:sp>
      <p:sp>
        <p:nvSpPr>
          <p:cNvPr id="3" name="Platshållare för innehåll 2">
            <a:extLst>
              <a:ext uri="{FF2B5EF4-FFF2-40B4-BE49-F238E27FC236}">
                <a16:creationId xmlns:a16="http://schemas.microsoft.com/office/drawing/2014/main" id="{816F8786-CE58-44D4-BF85-3AF1F233CEBC}"/>
              </a:ext>
            </a:extLst>
          </p:cNvPr>
          <p:cNvSpPr>
            <a:spLocks noGrp="1"/>
          </p:cNvSpPr>
          <p:nvPr>
            <p:ph idx="11"/>
          </p:nvPr>
        </p:nvSpPr>
        <p:spPr/>
        <p:txBody>
          <a:bodyPr>
            <a:normAutofit/>
          </a:bodyPr>
          <a:lstStyle/>
          <a:p>
            <a:r>
              <a:rPr lang="sv-SE" sz="1600" dirty="0"/>
              <a:t>Ett antal åtgärder för att lösa så att barn kan ta sig på ett säkert sätt till idrottsplatsen behövs. </a:t>
            </a:r>
          </a:p>
          <a:p>
            <a:pPr lvl="0"/>
            <a:r>
              <a:rPr lang="sv-SE" sz="1600" dirty="0"/>
              <a:t>Gul markering Använd en del av ängen till grusad parkering för ca 30 bilar samt vändslinga för de som bara släpper av/hämtar upp barn. Bredda befintlig grusad väg så att två bilar kan mötas. </a:t>
            </a:r>
            <a:r>
              <a:rPr lang="sv-SE" sz="1600" i="1" dirty="0"/>
              <a:t>Detta förslag har prövats och gör ingrepp i Hälsans stig, som skall vara en gång och cykelväg. Endast transporter </a:t>
            </a:r>
            <a:r>
              <a:rPr lang="sv-SE" sz="1600" i="1" dirty="0" err="1"/>
              <a:t>godkäns</a:t>
            </a:r>
            <a:r>
              <a:rPr lang="sv-SE" sz="1600" i="1" dirty="0"/>
              <a:t>. Stora naturvärden på ängsmarken. </a:t>
            </a:r>
          </a:p>
          <a:p>
            <a:pPr lvl="0"/>
            <a:r>
              <a:rPr lang="sv-SE" sz="1600" dirty="0"/>
              <a:t>Rosa markering  Iordningställ rosa gångväg så att den blir belyst samt leds bakom grusparkering/ grusväg. Anlägg också belysta gångvägar från förskolans parkering så kommer den att bli betydligt mer användbar. </a:t>
            </a:r>
            <a:r>
              <a:rPr lang="sv-SE" sz="1600" i="1" dirty="0"/>
              <a:t>Skulle kunna genomföras som tillfällig lösning, stora kostnader både att anlägga och att återställa marken.</a:t>
            </a:r>
          </a:p>
          <a:p>
            <a:pPr lvl="0"/>
            <a:r>
              <a:rPr lang="sv-SE" sz="1600" dirty="0"/>
              <a:t>5 markering Finns idag en inhägnad parkeringsplats som används av lokalförvaltningen. </a:t>
            </a:r>
            <a:br>
              <a:rPr lang="sv-SE" sz="1600" dirty="0"/>
            </a:br>
            <a:r>
              <a:rPr lang="sv-SE" sz="1600" dirty="0"/>
              <a:t>Öppna upp samt utöka denna yta med fler parkeringar samt en slinga för </a:t>
            </a:r>
            <a:r>
              <a:rPr lang="sv-SE" sz="1600" dirty="0" err="1"/>
              <a:t>avsläppning</a:t>
            </a:r>
            <a:r>
              <a:rPr lang="sv-SE" sz="1600" dirty="0"/>
              <a:t> samt upphämtning. </a:t>
            </a:r>
            <a:br>
              <a:rPr lang="sv-SE" sz="1600" dirty="0"/>
            </a:br>
            <a:r>
              <a:rPr lang="sv-SE" sz="1600" i="1" dirty="0"/>
              <a:t>Lokalförvaltningen  ser inte möjlighet att släppa parkeringsplatsen för sina poolbilar</a:t>
            </a:r>
            <a:r>
              <a:rPr lang="sv-SE" sz="1600" dirty="0"/>
              <a:t>. </a:t>
            </a:r>
          </a:p>
          <a:p>
            <a:pPr lvl="0"/>
            <a:r>
              <a:rPr lang="sv-SE" sz="1600" dirty="0"/>
              <a:t>Blå markering Förslag till gång/cykelväg från förskolans parkering. </a:t>
            </a:r>
            <a:r>
              <a:rPr lang="sv-SE" sz="1600" i="1" dirty="0"/>
              <a:t>Stora naturvärden som skulle påverkas negativt, samt skulle göra ingrepp på det kommande radhusområdets markupplåtelse</a:t>
            </a:r>
            <a:r>
              <a:rPr lang="sv-SE" sz="1600" dirty="0"/>
              <a:t>.</a:t>
            </a:r>
          </a:p>
        </p:txBody>
      </p:sp>
    </p:spTree>
    <p:extLst>
      <p:ext uri="{BB962C8B-B14F-4D97-AF65-F5344CB8AC3E}">
        <p14:creationId xmlns:p14="http://schemas.microsoft.com/office/powerpoint/2010/main" val="175234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38E542-DA2A-48AA-A2A0-129D850D502D}"/>
              </a:ext>
            </a:extLst>
          </p:cNvPr>
          <p:cNvSpPr>
            <a:spLocks noGrp="1"/>
          </p:cNvSpPr>
          <p:nvPr>
            <p:ph type="title"/>
          </p:nvPr>
        </p:nvSpPr>
        <p:spPr/>
        <p:txBody>
          <a:bodyPr/>
          <a:lstStyle/>
          <a:p>
            <a:r>
              <a:rPr lang="sv-SE" dirty="0"/>
              <a:t>Fakta Lillhagens konstgräsplan</a:t>
            </a:r>
          </a:p>
        </p:txBody>
      </p:sp>
      <p:sp>
        <p:nvSpPr>
          <p:cNvPr id="3" name="Platshållare för innehåll 2">
            <a:extLst>
              <a:ext uri="{FF2B5EF4-FFF2-40B4-BE49-F238E27FC236}">
                <a16:creationId xmlns:a16="http://schemas.microsoft.com/office/drawing/2014/main" id="{CC27CB69-30E2-4D7E-8C27-A8A445084D3F}"/>
              </a:ext>
            </a:extLst>
          </p:cNvPr>
          <p:cNvSpPr>
            <a:spLocks noGrp="1"/>
          </p:cNvSpPr>
          <p:nvPr>
            <p:ph idx="11"/>
          </p:nvPr>
        </p:nvSpPr>
        <p:spPr/>
        <p:txBody>
          <a:bodyPr>
            <a:normAutofit/>
          </a:bodyPr>
          <a:lstStyle/>
          <a:p>
            <a:pPr fontAlgn="base"/>
            <a:r>
              <a:rPr lang="sv-SE" sz="1400" dirty="0"/>
              <a:t>Konstgräsplanen är en kompensation för den gräsyta som var belägen inom Lillhagsparkens detaljplaneområde. </a:t>
            </a:r>
          </a:p>
          <a:p>
            <a:pPr fontAlgn="base"/>
            <a:r>
              <a:rPr lang="sv-SE" sz="1400" dirty="0"/>
              <a:t>Gemensamt arbete att hitta alternativ mark i området park- och naturförvaltningen, fastighetskontoret, </a:t>
            </a:r>
            <a:br>
              <a:rPr lang="sv-SE" sz="1400" dirty="0"/>
            </a:br>
            <a:r>
              <a:rPr lang="sv-SE" sz="1400" dirty="0"/>
              <a:t>föreningen Backatorps IF och idrotts- och föreningsförvaltningen. </a:t>
            </a:r>
          </a:p>
          <a:p>
            <a:pPr fontAlgn="base"/>
            <a:r>
              <a:rPr lang="sv-SE" sz="1400" dirty="0"/>
              <a:t>Nuvarande placeringen var ett gemensamt beslut mellan föreningen och Göteborgs Stad. </a:t>
            </a:r>
          </a:p>
          <a:p>
            <a:pPr fontAlgn="base"/>
            <a:r>
              <a:rPr lang="sv-SE" sz="1400" dirty="0"/>
              <a:t>Området är kuperat. Närhet till Backatorp, Lillhagsparken och Skogome bostadsområden var viktiga faktorer. </a:t>
            </a:r>
          </a:p>
          <a:p>
            <a:pPr fontAlgn="base"/>
            <a:r>
              <a:rPr lang="sv-SE" sz="1400" dirty="0"/>
              <a:t>Stora ingrepp har gjorts på naturen och avverkning av skog har skett för att åstadkomma fotbollsytan.</a:t>
            </a:r>
          </a:p>
          <a:p>
            <a:pPr fontAlgn="base"/>
            <a:r>
              <a:rPr lang="sv-SE" sz="1400" dirty="0"/>
              <a:t>I planerna för angöring och tillfartsvägar beslutades att iordningställa gångväg norr om den förskolan som nu är byggd och </a:t>
            </a:r>
            <a:br>
              <a:rPr lang="sv-SE" sz="1400" dirty="0"/>
            </a:br>
            <a:r>
              <a:rPr lang="sv-SE" sz="1400" dirty="0"/>
              <a:t>att parkeringsplatserna som iordningställs för den verksamheten också skall vara tillgängliga för besökare till fotbollsplanen.</a:t>
            </a:r>
          </a:p>
          <a:p>
            <a:pPr fontAlgn="base"/>
            <a:r>
              <a:rPr lang="sv-SE" sz="1400" dirty="0"/>
              <a:t>Just nu är Lillhagsparken en byggarbetsplats och den gångväg som planerats är inte iordningställd då det ska byggas </a:t>
            </a:r>
            <a:br>
              <a:rPr lang="sv-SE" sz="1400" dirty="0"/>
            </a:br>
            <a:r>
              <a:rPr lang="sv-SE" sz="1400" dirty="0"/>
              <a:t>ett radhusområde i anslutning till gångvägen. Park- och naturförvaltningen som är ansvarig för anläggande av gångvägen </a:t>
            </a:r>
            <a:br>
              <a:rPr lang="sv-SE" sz="1400" dirty="0"/>
            </a:br>
            <a:r>
              <a:rPr lang="sv-SE" sz="1400" dirty="0"/>
              <a:t>och förvaltar aktuell mark räknar med att under 2021 – 2022 anlägga gångvägen.</a:t>
            </a:r>
          </a:p>
          <a:p>
            <a:pPr fontAlgn="base"/>
            <a:r>
              <a:rPr lang="sv-SE" sz="1400" dirty="0"/>
              <a:t>Flera byggprojekt påverkar området och gör att det är svårt att skapa trygga vägar till fotbollsplanen i nuläget.</a:t>
            </a:r>
          </a:p>
        </p:txBody>
      </p:sp>
    </p:spTree>
    <p:extLst>
      <p:ext uri="{BB962C8B-B14F-4D97-AF65-F5344CB8AC3E}">
        <p14:creationId xmlns:p14="http://schemas.microsoft.com/office/powerpoint/2010/main" val="3805975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FEE2BD-60E8-410A-921B-F6EB3BC1778B}"/>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2774ED7A-9CC1-44D3-AD87-FC06BB846E8D}"/>
              </a:ext>
            </a:extLst>
          </p:cNvPr>
          <p:cNvSpPr>
            <a:spLocks noGrp="1"/>
          </p:cNvSpPr>
          <p:nvPr>
            <p:ph idx="11"/>
          </p:nvPr>
        </p:nvSpPr>
        <p:spPr/>
        <p:txBody>
          <a:bodyPr>
            <a:normAutofit fontScale="85000" lnSpcReduction="10000"/>
          </a:bodyPr>
          <a:lstStyle/>
          <a:p>
            <a:r>
              <a:rPr lang="sv-SE" dirty="0"/>
              <a:t>Befintliga förslag på gångvägar är mark som förvaltas av park- och naturnämnden. </a:t>
            </a:r>
          </a:p>
          <a:p>
            <a:r>
              <a:rPr lang="sv-SE" dirty="0"/>
              <a:t>De förslag som presenteras i skrivelsen har prövats och är inte möjliga att genomföra.</a:t>
            </a:r>
          </a:p>
          <a:p>
            <a:r>
              <a:rPr lang="sv-SE" dirty="0"/>
              <a:t>Det finns stora naturvärden som förstörs i de föreslagna lösningarna.</a:t>
            </a:r>
          </a:p>
          <a:p>
            <a:r>
              <a:rPr lang="sv-SE" dirty="0"/>
              <a:t>Hälsans stig löper längs med idrottsområdet.</a:t>
            </a:r>
          </a:p>
          <a:p>
            <a:r>
              <a:rPr lang="sv-SE" dirty="0"/>
              <a:t>Den gångväg som park- och naturförvaltningen ansvarar för att iordningställas </a:t>
            </a:r>
            <a:br>
              <a:rPr lang="sv-SE" dirty="0"/>
            </a:br>
            <a:r>
              <a:rPr lang="sv-SE" dirty="0"/>
              <a:t>är det alternativ som kommer att genomföras</a:t>
            </a:r>
          </a:p>
          <a:p>
            <a:r>
              <a:rPr lang="sv-SE" dirty="0"/>
              <a:t>Då det inte finns någon infrastruktur i form av vatten o avlopp i anslutning till fotbollsplanen och varken omklädningsmöjlighet eller mötesrum fanns vid den tidigare planen har inte detta planerats.</a:t>
            </a:r>
          </a:p>
          <a:p>
            <a:r>
              <a:rPr lang="sv-SE" dirty="0"/>
              <a:t>Under fotbollssäsongen finns bajamajor som toalettalternativ.</a:t>
            </a:r>
          </a:p>
          <a:p>
            <a:r>
              <a:rPr lang="sv-SE" dirty="0"/>
              <a:t>Föreningen har en container som </a:t>
            </a:r>
            <a:r>
              <a:rPr lang="sv-SE" dirty="0" err="1"/>
              <a:t>närförråd</a:t>
            </a:r>
            <a:r>
              <a:rPr lang="sv-SE" dirty="0"/>
              <a:t>, el har kopplats in, sommarvatten har anslutits från odlingslotterna.</a:t>
            </a:r>
          </a:p>
          <a:p>
            <a:r>
              <a:rPr lang="sv-SE" dirty="0"/>
              <a:t>Lokalförmedlingsfunktionen arbetar aktivt för att hitta föreningslokaler i närområdet.</a:t>
            </a:r>
          </a:p>
          <a:p>
            <a:endParaRPr lang="sv-SE" dirty="0"/>
          </a:p>
          <a:p>
            <a:endParaRPr lang="sv-SE" dirty="0"/>
          </a:p>
        </p:txBody>
      </p:sp>
    </p:spTree>
    <p:extLst>
      <p:ext uri="{BB962C8B-B14F-4D97-AF65-F5344CB8AC3E}">
        <p14:creationId xmlns:p14="http://schemas.microsoft.com/office/powerpoint/2010/main" val="90432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BDAD27-E3F8-408B-A998-F2688550736A}"/>
              </a:ext>
            </a:extLst>
          </p:cNvPr>
          <p:cNvSpPr>
            <a:spLocks noGrp="1"/>
          </p:cNvSpPr>
          <p:nvPr>
            <p:ph type="title"/>
          </p:nvPr>
        </p:nvSpPr>
        <p:spPr/>
        <p:txBody>
          <a:bodyPr>
            <a:normAutofit fontScale="90000"/>
          </a:bodyPr>
          <a:lstStyle/>
          <a:p>
            <a:r>
              <a:rPr lang="sv-SE" dirty="0"/>
              <a:t>Kontakt</a:t>
            </a:r>
          </a:p>
        </p:txBody>
      </p:sp>
      <p:sp>
        <p:nvSpPr>
          <p:cNvPr id="3" name="Platshållare för text 2">
            <a:extLst>
              <a:ext uri="{FF2B5EF4-FFF2-40B4-BE49-F238E27FC236}">
                <a16:creationId xmlns:a16="http://schemas.microsoft.com/office/drawing/2014/main" id="{8E4FCA14-D569-4621-9ECA-81A823936203}"/>
              </a:ext>
            </a:extLst>
          </p:cNvPr>
          <p:cNvSpPr>
            <a:spLocks noGrp="1"/>
          </p:cNvSpPr>
          <p:nvPr>
            <p:ph type="body" sz="quarter" idx="11"/>
          </p:nvPr>
        </p:nvSpPr>
        <p:spPr/>
        <p:txBody>
          <a:bodyPr anchor="ctr"/>
          <a:lstStyle/>
          <a:p>
            <a:pPr lvl="0"/>
            <a:r>
              <a:rPr lang="sv-SE" sz="2400" dirty="0">
                <a:latin typeface="+mj-lt"/>
              </a:rPr>
              <a:t>Carola Helltén Larsson</a:t>
            </a:r>
            <a:r>
              <a:rPr lang="sv-SE" sz="2400" dirty="0">
                <a:latin typeface="+mj-lt"/>
                <a:hlinkClick r:id="rId3">
                  <a:extLst>
                    <a:ext uri="{A12FA001-AC4F-418D-AE19-62706E023703}">
                      <ahyp:hlinkClr xmlns:ahyp="http://schemas.microsoft.com/office/drawing/2018/hyperlinkcolor" val="tx"/>
                    </a:ext>
                  </a:extLst>
                </a:hlinkClick>
              </a:rPr>
              <a:t> </a:t>
            </a:r>
            <a:endParaRPr lang="sv-SE" sz="2400" dirty="0">
              <a:latin typeface="+mj-lt"/>
            </a:endParaRPr>
          </a:p>
          <a:p>
            <a:pPr lvl="0"/>
            <a:r>
              <a:rPr lang="sv-SE" sz="2400" dirty="0">
                <a:latin typeface="+mj-lt"/>
              </a:rPr>
              <a:t>carola.hellten@ioff.goteborg.se</a:t>
            </a:r>
          </a:p>
          <a:p>
            <a:pPr lvl="0" algn="just"/>
            <a:r>
              <a:rPr lang="sv-SE" sz="2400" dirty="0">
                <a:latin typeface="+mj-lt"/>
              </a:rPr>
              <a:t>031 -368 21 32</a:t>
            </a:r>
          </a:p>
        </p:txBody>
      </p:sp>
    </p:spTree>
    <p:extLst>
      <p:ext uri="{BB962C8B-B14F-4D97-AF65-F5344CB8AC3E}">
        <p14:creationId xmlns:p14="http://schemas.microsoft.com/office/powerpoint/2010/main" val="2441568218"/>
      </p:ext>
    </p:extLst>
  </p:cSld>
  <p:clrMapOvr>
    <a:masterClrMapping/>
  </p:clrMapOvr>
</p:sld>
</file>

<file path=ppt/theme/theme1.xml><?xml version="1.0" encoding="utf-8"?>
<a:theme xmlns:a="http://schemas.openxmlformats.org/drawingml/2006/main" name="Göteborgs Stad – 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DF7A71E0-FD75-4E93-9FE5-49515A73B2C4}"/>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42DB27C0-CC56-4DF8-8B92-00A4A32D4541}"/>
    </a:ext>
  </a:extLst>
</a:theme>
</file>

<file path=ppt/theme/theme3.xml><?xml version="1.0" encoding="utf-8"?>
<a:theme xmlns:a="http://schemas.openxmlformats.org/drawingml/2006/main" name="Göteborgs Stad – Röd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4EBB5256-E824-441F-B6C6-D86E2022684B}"/>
    </a:ext>
  </a:extLst>
</a:theme>
</file>

<file path=ppt/theme/theme4.xml><?xml version="1.0" encoding="utf-8"?>
<a:theme xmlns:a="http://schemas.openxmlformats.org/drawingml/2006/main" name="Göteborgs Stad – Turkos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C0538715-E6AB-4B26-A049-8D0C386E1966}"/>
    </a:ext>
  </a:extLst>
</a:theme>
</file>

<file path=ppt/theme/theme5.xml><?xml version="1.0" encoding="utf-8"?>
<a:theme xmlns:a="http://schemas.openxmlformats.org/drawingml/2006/main" name="Göteborgs Stad – Ros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B382EC7C-3011-4F7C-A143-C99D29EF5C4C}"/>
    </a:ext>
  </a:extLst>
</a:theme>
</file>

<file path=ppt/theme/theme6.xml><?xml version="1.0" encoding="utf-8"?>
<a:theme xmlns:a="http://schemas.openxmlformats.org/drawingml/2006/main" name="Göteborgs Stad – Grön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0D6CB6CB-18DF-4562-B425-BD266479A265}"/>
    </a:ext>
  </a:extLst>
</a:theme>
</file>

<file path=ppt/theme/theme7.xml><?xml version="1.0" encoding="utf-8"?>
<a:theme xmlns:a="http://schemas.openxmlformats.org/drawingml/2006/main" name="Göteborgs Stad – Lil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CE48A5FB-0BDC-4EF3-A19F-736EEEEE1A99}"/>
    </a:ext>
  </a:extLst>
</a:theme>
</file>

<file path=ppt/theme/theme8.xml><?xml version="1.0" encoding="utf-8"?>
<a:theme xmlns:a="http://schemas.openxmlformats.org/drawingml/2006/main" name="Göteborgs Stad – Gul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00E3DE29-C919-412E-A2AE-28868079A93C}" vid="{6AE9A466-FF53-450D-832D-1F5F3EF7F2BA}"/>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C95C8209A41E4DAAD823DCE5F36B55" ma:contentTypeVersion="7" ma:contentTypeDescription="Skapa ett nytt dokument." ma:contentTypeScope="" ma:versionID="5f4111857e3d9494f9e44c121ea64209">
  <xsd:schema xmlns:xsd="http://www.w3.org/2001/XMLSchema" xmlns:xs="http://www.w3.org/2001/XMLSchema" xmlns:p="http://schemas.microsoft.com/office/2006/metadata/properties" xmlns:ns2="35c28fb8-0995-4c65-9e5a-fc55dc56594b" targetNamespace="http://schemas.microsoft.com/office/2006/metadata/properties" ma:root="true" ma:fieldsID="23b5afc3729e03c7cb56c096ba16885f" ns2:_="">
    <xsd:import namespace="35c28fb8-0995-4c65-9e5a-fc55dc5659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28fb8-0995-4c65-9e5a-fc55dc565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FC4260-58F5-430A-AB3C-2F58474672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c28fb8-0995-4c65-9e5a-fc55dc5659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6AB340-8261-46D0-AC96-155A412A63D0}">
  <ds:schemaRefs>
    <ds:schemaRef ds:uri="http://schemas.microsoft.com/sharepoint/v3/contenttype/forms"/>
  </ds:schemaRefs>
</ds:datastoreItem>
</file>

<file path=customXml/itemProps3.xml><?xml version="1.0" encoding="utf-8"?>
<ds:datastoreItem xmlns:ds="http://schemas.openxmlformats.org/officeDocument/2006/customXml" ds:itemID="{48C09E92-FBBB-4D5B-A837-4C30C70FD65D}">
  <ds:schemaRefs>
    <ds:schemaRef ds:uri="35c28fb8-0995-4c65-9e5a-fc55dc56594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Standard+16_9.sv-SE</Template>
  <TotalTime>0</TotalTime>
  <Words>929</Words>
  <Application>Microsoft Office PowerPoint</Application>
  <PresentationFormat>Bredbild</PresentationFormat>
  <Paragraphs>61</Paragraphs>
  <Slides>9</Slides>
  <Notes>2</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9</vt:i4>
      </vt:variant>
    </vt:vector>
  </HeadingPairs>
  <TitlesOfParts>
    <vt:vector size="21"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”Mötesplats Lillhagsparken”</vt:lpstr>
      <vt:lpstr>PowerPoint-presentation</vt:lpstr>
      <vt:lpstr>Förslag 5255 – 364 röster</vt:lpstr>
      <vt:lpstr>Fortsättning…</vt:lpstr>
      <vt:lpstr>Gång- och biltrafiksituation Lillhagsparken </vt:lpstr>
      <vt:lpstr>Fortsättning…</vt:lpstr>
      <vt:lpstr>Fakta Lillhagens konstgräsplan</vt:lpstr>
      <vt:lpstr>Övrigt</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Lillhagsplanen</dc:title>
  <dc:creator>Åza Larsson</dc:creator>
  <cp:lastModifiedBy>Moa Skyllberg Persson</cp:lastModifiedBy>
  <cp:revision>21</cp:revision>
  <dcterms:created xsi:type="dcterms:W3CDTF">2021-03-08T05:47:20Z</dcterms:created>
  <dcterms:modified xsi:type="dcterms:W3CDTF">2021-03-16T13:31:08Z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SaveText">
    <vt:lpwstr>Spara till Notes</vt:lpwstr>
  </property>
  <property fmtid="{D5CDD505-2E9C-101B-9397-08002B2CF9AE}" pid="3" name="SW_SaveCloseOfficeText">
    <vt:lpwstr>Spara och Stäng Officedokument</vt:lpwstr>
  </property>
  <property fmtid="{D5CDD505-2E9C-101B-9397-08002B2CF9AE}" pid="4" name="SW_SaveCloseText">
    <vt:lpwstr>Spara och Stäng Notes dokument</vt:lpwstr>
  </property>
  <property fmtid="{D5CDD505-2E9C-101B-9397-08002B2CF9AE}" pid="5" name="SW_DocUNID">
    <vt:lpwstr>4306DD3F88EA8AADC125869300307EA0</vt:lpwstr>
  </property>
  <property fmtid="{D5CDD505-2E9C-101B-9397-08002B2CF9AE}" pid="6" name="SW_DocHWND">
    <vt:r8>3147440</vt:r8>
  </property>
  <property fmtid="{D5CDD505-2E9C-101B-9397-08002B2CF9AE}" pid="7" name="SW_IntOfficeMacros">
    <vt:lpwstr>Disabled</vt:lpwstr>
  </property>
  <property fmtid="{D5CDD505-2E9C-101B-9397-08002B2CF9AE}" pid="8" name="SW_CustomTitle">
    <vt:lpwstr/>
  </property>
  <property fmtid="{D5CDD505-2E9C-101B-9397-08002B2CF9AE}" pid="9" name="SW_DialogTitle">
    <vt:lpwstr>SWING Integrator för Notes och Office</vt:lpwstr>
  </property>
  <property fmtid="{D5CDD505-2E9C-101B-9397-08002B2CF9AE}" pid="10" name="SW_PromptText">
    <vt:lpwstr>Vill du spara?</vt:lpwstr>
  </property>
  <property fmtid="{D5CDD505-2E9C-101B-9397-08002B2CF9AE}" pid="11" name="SW_NewDocument">
    <vt:lpwstr/>
  </property>
  <property fmtid="{D5CDD505-2E9C-101B-9397-08002B2CF9AE}" pid="12" name="SW_VisibleVBAMacroMenuItems">
    <vt:r8>127</vt:r8>
  </property>
  <property fmtid="{D5CDD505-2E9C-101B-9397-08002B2CF9AE}" pid="13" name="SW_EnabledVBAMacroMenuItems">
    <vt:r8>7</vt:r8>
  </property>
  <property fmtid="{D5CDD505-2E9C-101B-9397-08002B2CF9AE}" pid="14" name="SW_AddinName">
    <vt:lpwstr>SWINGINTEGRATOR529000.PPA</vt:lpwstr>
  </property>
  <property fmtid="{D5CDD505-2E9C-101B-9397-08002B2CF9AE}" pid="15" name="ContentTypeId">
    <vt:lpwstr>0x0101008BC95C8209A41E4DAAD823DCE5F36B55</vt:lpwstr>
  </property>
</Properties>
</file>